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21" r:id="rId4"/>
    <p:sldId id="259" r:id="rId5"/>
    <p:sldId id="260" r:id="rId6"/>
    <p:sldId id="261" r:id="rId7"/>
    <p:sldId id="262" r:id="rId8"/>
    <p:sldId id="755" r:id="rId9"/>
    <p:sldId id="802" r:id="rId10"/>
    <p:sldId id="784" r:id="rId11"/>
    <p:sldId id="857" r:id="rId12"/>
    <p:sldId id="822" r:id="rId13"/>
    <p:sldId id="840" r:id="rId14"/>
    <p:sldId id="851" r:id="rId15"/>
    <p:sldId id="852" r:id="rId16"/>
    <p:sldId id="853" r:id="rId17"/>
    <p:sldId id="854" r:id="rId18"/>
    <p:sldId id="790" r:id="rId19"/>
    <p:sldId id="855" r:id="rId20"/>
    <p:sldId id="856" r:id="rId21"/>
    <p:sldId id="847" r:id="rId22"/>
    <p:sldId id="585" r:id="rId23"/>
    <p:sldId id="407" r:id="rId24"/>
    <p:sldId id="417" r:id="rId25"/>
    <p:sldId id="281" r:id="rId26"/>
    <p:sldId id="275" r:id="rId27"/>
    <p:sldId id="276" r:id="rId28"/>
    <p:sldId id="277" r:id="rId29"/>
    <p:sldId id="278" r:id="rId30"/>
    <p:sldId id="283" r:id="rId31"/>
    <p:sldId id="284" r:id="rId32"/>
    <p:sldId id="309" r:id="rId33"/>
    <p:sldId id="310" r:id="rId34"/>
    <p:sldId id="288" r:id="rId35"/>
    <p:sldId id="289" r:id="rId36"/>
    <p:sldId id="581"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31/10/2022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1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09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04 November 2022</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152" y="457200"/>
            <a:ext cx="114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828800"/>
            <a:ext cx="8836247"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Hal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Ehwal</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Agama Terengganu</a:t>
            </a:r>
          </a:p>
        </p:txBody>
      </p:sp>
      <p:sp>
        <p:nvSpPr>
          <p:cNvPr id="9" name="Rectangle 5"/>
          <p:cNvSpPr txBox="1">
            <a:spLocks noChangeArrowheads="1"/>
          </p:cNvSpPr>
          <p:nvPr/>
        </p:nvSpPr>
        <p:spPr>
          <a:xfrm>
            <a:off x="2438400" y="251460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44 </a:t>
            </a: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
        <p:nvSpPr>
          <p:cNvPr id="2" name="Rectangle 1"/>
          <p:cNvSpPr/>
          <p:nvPr/>
        </p:nvSpPr>
        <p:spPr>
          <a:xfrm>
            <a:off x="676808" y="3389055"/>
            <a:ext cx="7774949" cy="2431435"/>
          </a:xfrm>
          <a:prstGeom prst="rect">
            <a:avLst/>
          </a:prstGeom>
        </p:spPr>
        <p:txBody>
          <a:bodyPr wrap="none">
            <a:spAutoFit/>
            <a:scene3d>
              <a:camera prst="orthographicFront"/>
              <a:lightRig rig="threePt" dir="t"/>
            </a:scene3d>
            <a:sp3d extrusionH="57150">
              <a:bevelT w="38100" h="38100"/>
            </a:sp3d>
          </a:bodyPr>
          <a:lstStyle/>
          <a:p>
            <a:pPr algn="ctr"/>
            <a:r>
              <a:rPr lang="en-US" sz="56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BIJAKSANA </a:t>
            </a:r>
            <a:endParaRPr lang="en-US" sz="5600" b="1" spc="50" dirty="0" smtClean="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endParaRPr>
          </a:p>
          <a:p>
            <a:pPr algn="ctr"/>
            <a:r>
              <a:rPr lang="en-US" sz="5600" b="1" spc="50" dirty="0" smtClean="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MENGURUSKAN</a:t>
            </a:r>
          </a:p>
          <a:p>
            <a:pPr algn="ctr"/>
            <a:r>
              <a:rPr lang="en-US" sz="4000" b="1" spc="50" dirty="0" smtClean="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 </a:t>
            </a:r>
            <a:r>
              <a:rPr lang="en-US" sz="40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PERBEZAAN PANDANGAN</a:t>
            </a:r>
          </a:p>
        </p:txBody>
      </p:sp>
    </p:spTree>
    <p:extLst>
      <p:ext uri="{BB962C8B-B14F-4D97-AF65-F5344CB8AC3E}">
        <p14:creationId xmlns:p14="http://schemas.microsoft.com/office/powerpoint/2010/main" val="414521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ounded Rectangle 5"/>
          <p:cNvSpPr/>
          <p:nvPr/>
        </p:nvSpPr>
        <p:spPr>
          <a:xfrm>
            <a:off x="685800" y="3048000"/>
            <a:ext cx="3688080" cy="1981200"/>
          </a:xfrm>
          <a:prstGeom prst="round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Ini dapat </a:t>
            </a:r>
            <a:r>
              <a:rPr lang="sv-SE" sz="2400" b="1" dirty="0" smtClean="0">
                <a:ln w="1905"/>
                <a:solidFill>
                  <a:schemeClr val="tx1"/>
                </a:solidFill>
                <a:effectLst>
                  <a:innerShdw blurRad="69850" dist="43180" dir="5400000">
                    <a:srgbClr val="000000">
                      <a:alpha val="65000"/>
                    </a:srgbClr>
                  </a:innerShdw>
                </a:effectLst>
              </a:rPr>
              <a:t>dilihat </a:t>
            </a:r>
            <a:r>
              <a:rPr lang="sv-SE" sz="2400" b="1" dirty="0">
                <a:ln w="1905"/>
                <a:solidFill>
                  <a:schemeClr val="tx1"/>
                </a:solidFill>
                <a:effectLst>
                  <a:innerShdw blurRad="69850" dist="43180" dir="5400000">
                    <a:srgbClr val="000000">
                      <a:alpha val="65000"/>
                    </a:srgbClr>
                  </a:innerShdw>
                </a:effectLst>
              </a:rPr>
              <a:t>dalam perbezaan pendapat antara ulama dalam memahami pelbagai isu dan masalah</a:t>
            </a:r>
            <a:endParaRPr lang="en-US" sz="2400" b="1" dirty="0">
              <a:ln w="1905"/>
              <a:solidFill>
                <a:schemeClr val="tx1"/>
              </a:solidFill>
              <a:effectLst>
                <a:innerShdw blurRad="69850" dist="43180" dir="5400000">
                  <a:srgbClr val="000000">
                    <a:alpha val="65000"/>
                  </a:srgbClr>
                </a:innerShdw>
              </a:effectLst>
            </a:endParaRPr>
          </a:p>
        </p:txBody>
      </p:sp>
      <p:sp>
        <p:nvSpPr>
          <p:cNvPr id="2" name="Curved Right Arrow 1"/>
          <p:cNvSpPr/>
          <p:nvPr/>
        </p:nvSpPr>
        <p:spPr>
          <a:xfrm rot="1787861">
            <a:off x="631335" y="1544843"/>
            <a:ext cx="1037036" cy="1550272"/>
          </a:xfrm>
          <a:prstGeom prst="curvedRightArrow">
            <a:avLst>
              <a:gd name="adj1" fmla="val 18056"/>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hevron 6"/>
          <p:cNvSpPr/>
          <p:nvPr/>
        </p:nvSpPr>
        <p:spPr>
          <a:xfrm rot="5400000">
            <a:off x="4113847" y="837247"/>
            <a:ext cx="824865"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274320" y="228600"/>
            <a:ext cx="8534400" cy="7620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Khilaf</a:t>
            </a:r>
            <a:r>
              <a:rPr lang="en-US" sz="2800" b="1"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atau</a:t>
            </a:r>
            <a:r>
              <a:rPr lang="en-US" sz="2800" b="1"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perbezaan</a:t>
            </a:r>
            <a:r>
              <a:rPr lang="en-US" sz="2800" b="1"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pendapat</a:t>
            </a:r>
            <a:r>
              <a:rPr lang="en-US" sz="2800" b="1"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 </a:t>
            </a:r>
          </a:p>
        </p:txBody>
      </p:sp>
      <p:sp>
        <p:nvSpPr>
          <p:cNvPr id="4" name="Rounded Rectangle 3"/>
          <p:cNvSpPr/>
          <p:nvPr/>
        </p:nvSpPr>
        <p:spPr>
          <a:xfrm>
            <a:off x="1828800" y="1569720"/>
            <a:ext cx="5562600" cy="102108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7030A0"/>
                </a:solidFill>
                <a:effectLst>
                  <a:innerShdw blurRad="69850" dist="43180" dir="5400000">
                    <a:srgbClr val="000000">
                      <a:alpha val="65000"/>
                    </a:srgbClr>
                  </a:innerShdw>
                </a:effectLst>
              </a:rPr>
              <a:t>Berlaku </a:t>
            </a:r>
            <a:r>
              <a:rPr lang="sv-SE" sz="2400" b="1" dirty="0">
                <a:ln w="1905"/>
                <a:solidFill>
                  <a:srgbClr val="7030A0"/>
                </a:solidFill>
                <a:effectLst>
                  <a:innerShdw blurRad="69850" dist="43180" dir="5400000">
                    <a:srgbClr val="000000">
                      <a:alpha val="65000"/>
                    </a:srgbClr>
                  </a:innerShdw>
                </a:effectLst>
              </a:rPr>
              <a:t>dalam urusan hukum-hakam, terutama dalam isu cabang dalam agama</a:t>
            </a:r>
            <a:endParaRPr lang="en-US" sz="2400" b="1" dirty="0">
              <a:ln w="1905"/>
              <a:solidFill>
                <a:srgbClr val="7030A0"/>
              </a:solidFill>
              <a:effectLst>
                <a:innerShdw blurRad="69850" dist="43180" dir="5400000">
                  <a:srgbClr val="000000">
                    <a:alpha val="65000"/>
                  </a:srgbClr>
                </a:innerShdw>
              </a:effectLst>
            </a:endParaRPr>
          </a:p>
        </p:txBody>
      </p:sp>
      <p:sp>
        <p:nvSpPr>
          <p:cNvPr id="8" name="Rounded Rectangle 7"/>
          <p:cNvSpPr/>
          <p:nvPr/>
        </p:nvSpPr>
        <p:spPr>
          <a:xfrm>
            <a:off x="5181601" y="2971800"/>
            <a:ext cx="3627119" cy="21336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tx1"/>
                </a:solidFill>
                <a:effectLst>
                  <a:innerShdw blurRad="69850" dist="43180" dir="5400000">
                    <a:srgbClr val="000000">
                      <a:alpha val="65000"/>
                    </a:srgbClr>
                  </a:innerShdw>
                </a:effectLst>
              </a:rPr>
              <a:t>Lahirnya </a:t>
            </a:r>
            <a:r>
              <a:rPr lang="sv-SE" sz="2600" b="1" dirty="0">
                <a:ln w="1905"/>
                <a:solidFill>
                  <a:schemeClr val="tx1"/>
                </a:solidFill>
                <a:effectLst>
                  <a:innerShdw blurRad="69850" dist="43180" dir="5400000">
                    <a:srgbClr val="000000">
                      <a:alpha val="65000"/>
                    </a:srgbClr>
                  </a:innerShdw>
                </a:effectLst>
              </a:rPr>
              <a:t>mazhab-mazhab fiqh dan terkumpulnya khazanah harta intelek milik umat Islam</a:t>
            </a:r>
            <a:endParaRPr lang="en-US" sz="2600" b="1" dirty="0">
              <a:ln w="1905"/>
              <a:solidFill>
                <a:schemeClr val="tx1"/>
              </a:solidFill>
              <a:effectLst>
                <a:innerShdw blurRad="69850" dist="43180" dir="5400000">
                  <a:srgbClr val="000000">
                    <a:alpha val="65000"/>
                  </a:srgbClr>
                </a:innerShdw>
              </a:effectLst>
            </a:endParaRPr>
          </a:p>
        </p:txBody>
      </p:sp>
      <p:sp>
        <p:nvSpPr>
          <p:cNvPr id="3" name="Right Arrow 2"/>
          <p:cNvSpPr/>
          <p:nvPr/>
        </p:nvSpPr>
        <p:spPr>
          <a:xfrm>
            <a:off x="4419601" y="3810000"/>
            <a:ext cx="7620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rot="10800000">
            <a:off x="6400797" y="5105399"/>
            <a:ext cx="990601" cy="1066801"/>
          </a:xfrm>
          <a:prstGeom prst="bentArrow">
            <a:avLst>
              <a:gd name="adj1" fmla="val 21538"/>
              <a:gd name="adj2" fmla="val 25000"/>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762000" y="5410200"/>
            <a:ext cx="5638799" cy="1104900"/>
          </a:xfrm>
          <a:prstGeom prst="round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tx1"/>
                </a:solidFill>
                <a:effectLst>
                  <a:innerShdw blurRad="69850" dist="43180" dir="5400000">
                    <a:srgbClr val="000000">
                      <a:alpha val="65000"/>
                    </a:srgbClr>
                  </a:innerShdw>
                </a:effectLst>
              </a:rPr>
              <a:t> </a:t>
            </a:r>
            <a:r>
              <a:rPr lang="sv-SE" sz="2600" b="1" dirty="0" smtClean="0">
                <a:ln w="1905"/>
                <a:solidFill>
                  <a:schemeClr val="tx1"/>
                </a:solidFill>
                <a:effectLst>
                  <a:innerShdw blurRad="69850" dist="43180" dir="5400000">
                    <a:srgbClr val="000000">
                      <a:alpha val="65000"/>
                    </a:srgbClr>
                  </a:innerShdw>
                </a:effectLst>
              </a:rPr>
              <a:t>Telah banyak </a:t>
            </a:r>
            <a:r>
              <a:rPr lang="sv-SE" sz="2600" b="1" dirty="0">
                <a:ln w="1905"/>
                <a:solidFill>
                  <a:schemeClr val="tx1"/>
                </a:solidFill>
                <a:effectLst>
                  <a:innerShdw blurRad="69850" dist="43180" dir="5400000">
                    <a:srgbClr val="000000">
                      <a:alpha val="65000"/>
                    </a:srgbClr>
                  </a:innerShdw>
                </a:effectLst>
              </a:rPr>
              <a:t>memberi ruang kelegaan kepada umat manusia</a:t>
            </a:r>
            <a:endParaRPr lang="en-US" sz="26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59717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685800" y="1447800"/>
            <a:ext cx="7696200" cy="487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“Aku tidak suka jika para sahabat Rasulullah SAW tidak berselisih pandangan. Apabila mereka bersepakat pada satu pendapat, maka seseorang yang berbeza pendapat akan dihukum sesat. Adapun jika mereka berselisih, lalu ada yang mengambil pendapat ini dan yang lain mengambil pendapat berbeza, dalam perkara ini ada kelapangan.”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Oval 1"/>
          <p:cNvSpPr/>
          <p:nvPr/>
        </p:nvSpPr>
        <p:spPr>
          <a:xfrm>
            <a:off x="533400" y="304800"/>
            <a:ext cx="8153400"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Khalifah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Umar Abdul Aziz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 :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30749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685800" y="1524000"/>
            <a:ext cx="7696200" cy="487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sz="3200" b="1" dirty="0" smtClean="0">
              <a:ln w="1905"/>
              <a:solidFill>
                <a:schemeClr val="accent5">
                  <a:lumMod val="50000"/>
                </a:schemeClr>
              </a:solidFill>
              <a:effectLst>
                <a:innerShdw blurRad="69850" dist="43180" dir="5400000">
                  <a:srgbClr val="000000">
                    <a:alpha val="65000"/>
                  </a:srgbClr>
                </a:innerShdw>
              </a:effectLst>
            </a:endParaRPr>
          </a:p>
          <a:p>
            <a:pPr algn="ctr"/>
            <a:endParaRPr lang="sv-SE" sz="3200" b="1" dirty="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a:t>
            </a:r>
            <a:r>
              <a:rPr lang="sv-SE" sz="3200" b="1" dirty="0">
                <a:ln w="1905"/>
                <a:solidFill>
                  <a:schemeClr val="accent5">
                    <a:lumMod val="50000"/>
                  </a:schemeClr>
                </a:solidFill>
                <a:effectLst>
                  <a:innerShdw blurRad="69850" dist="43180" dir="5400000">
                    <a:srgbClr val="000000">
                      <a:alpha val="65000"/>
                    </a:srgbClr>
                  </a:innerShdw>
                </a:effectLst>
              </a:rPr>
              <a:t>Wahai Amirul Mukminin! Sesungguhnya perselisihan ulamak adalah rahmat Allah ke atas umat ini. Semua orang berpandukan dalil yang sahih pada pandangan masing-masing. Semua orang berada di atas hidayah dan semua mereka mencari keredhaan Allah SWT.”</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3" name="Down Arrow 2"/>
          <p:cNvSpPr/>
          <p:nvPr/>
        </p:nvSpPr>
        <p:spPr>
          <a:xfrm>
            <a:off x="4419600" y="1295400"/>
            <a:ext cx="3429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loud 4"/>
          <p:cNvSpPr/>
          <p:nvPr/>
        </p:nvSpPr>
        <p:spPr>
          <a:xfrm>
            <a:off x="1600200" y="1752600"/>
            <a:ext cx="6096483" cy="914400"/>
          </a:xfrm>
          <a:prstGeom prst="cloud">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ketika mazhabnya hendak diwajibkan ke atas rakyat</a:t>
            </a:r>
            <a:endParaRPr lang="en-US" sz="2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2" name="Oval 1"/>
          <p:cNvSpPr/>
          <p:nvPr/>
        </p:nvSpPr>
        <p:spPr>
          <a:xfrm>
            <a:off x="533400" y="304800"/>
            <a:ext cx="8153400" cy="9906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Imam Malik pernah berkata kepada Khalifah Harun Ar-Rasyid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7782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1066800" y="2209800"/>
            <a:ext cx="7010400" cy="3124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Rasulullah SAW menerima perbezaan pandangan ini sebagai satu proses kematangan membina kefahaman dan menyuburkan potensi serta keupayaan berijtihad</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Oval 1"/>
          <p:cNvSpPr/>
          <p:nvPr/>
        </p:nvSpPr>
        <p:spPr>
          <a:xfrm>
            <a:off x="533400" y="304800"/>
            <a:ext cx="8153400" cy="1143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Perselisihan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pandangan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dikalangan para sahabat di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zaman Rasulullah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own Arrow 5"/>
          <p:cNvSpPr/>
          <p:nvPr/>
        </p:nvSpPr>
        <p:spPr>
          <a:xfrm>
            <a:off x="4343400" y="1447800"/>
            <a:ext cx="514350" cy="6858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618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5" name="Plaque 4"/>
          <p:cNvSpPr/>
          <p:nvPr/>
        </p:nvSpPr>
        <p:spPr>
          <a:xfrm>
            <a:off x="304800" y="228600"/>
            <a:ext cx="8610600" cy="609600"/>
          </a:xfrm>
          <a:prstGeom prst="plaque">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Sabda</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838200" y="3733800"/>
            <a:ext cx="7467600" cy="1754326"/>
          </a:xfrm>
          <a:prstGeom prst="rect">
            <a:avLst/>
          </a:prstGeom>
        </p:spPr>
        <p:txBody>
          <a:bodyPr wrap="square">
            <a:spAutoFit/>
          </a:bodyPr>
          <a:lstStyle/>
          <a:p>
            <a:pPr algn="just"/>
            <a:r>
              <a:rPr lang="en-US" sz="3600" b="1" dirty="0" err="1" smtClean="0"/>
              <a:t>Bermaksud</a:t>
            </a:r>
            <a:r>
              <a:rPr lang="en-US" sz="3600" b="1" dirty="0" smtClean="0"/>
              <a:t> : </a:t>
            </a:r>
            <a:r>
              <a:rPr lang="en-US" sz="3600" b="1" dirty="0">
                <a:solidFill>
                  <a:schemeClr val="accent6">
                    <a:lumMod val="50000"/>
                  </a:schemeClr>
                </a:solidFill>
              </a:rPr>
              <a:t>“</a:t>
            </a:r>
            <a:r>
              <a:rPr lang="en-US" sz="3600" b="1" dirty="0" err="1">
                <a:solidFill>
                  <a:schemeClr val="accent6">
                    <a:lumMod val="50000"/>
                  </a:schemeClr>
                </a:solidFill>
              </a:rPr>
              <a:t>Janganlah</a:t>
            </a:r>
            <a:r>
              <a:rPr lang="en-US" sz="3600" b="1" dirty="0">
                <a:solidFill>
                  <a:schemeClr val="accent6">
                    <a:lumMod val="50000"/>
                  </a:schemeClr>
                </a:solidFill>
              </a:rPr>
              <a:t> </a:t>
            </a:r>
            <a:r>
              <a:rPr lang="en-US" sz="3600" b="1" dirty="0" err="1">
                <a:solidFill>
                  <a:schemeClr val="accent6">
                    <a:lumMod val="50000"/>
                  </a:schemeClr>
                </a:solidFill>
              </a:rPr>
              <a:t>seorang</a:t>
            </a:r>
            <a:r>
              <a:rPr lang="en-US" sz="3600" b="1" dirty="0">
                <a:solidFill>
                  <a:schemeClr val="accent6">
                    <a:lumMod val="50000"/>
                  </a:schemeClr>
                </a:solidFill>
              </a:rPr>
              <a:t> </a:t>
            </a:r>
            <a:r>
              <a:rPr lang="en-US" sz="3600" b="1" dirty="0" err="1">
                <a:solidFill>
                  <a:schemeClr val="accent6">
                    <a:lumMod val="50000"/>
                  </a:schemeClr>
                </a:solidFill>
              </a:rPr>
              <a:t>dari</a:t>
            </a:r>
            <a:r>
              <a:rPr lang="en-US" sz="3600" b="1" dirty="0">
                <a:solidFill>
                  <a:schemeClr val="accent6">
                    <a:lumMod val="50000"/>
                  </a:schemeClr>
                </a:solidFill>
              </a:rPr>
              <a:t> </a:t>
            </a:r>
            <a:r>
              <a:rPr lang="en-US" sz="3600" b="1" dirty="0" err="1">
                <a:solidFill>
                  <a:schemeClr val="accent6">
                    <a:lumMod val="50000"/>
                  </a:schemeClr>
                </a:solidFill>
              </a:rPr>
              <a:t>kamu</a:t>
            </a:r>
            <a:r>
              <a:rPr lang="en-US" sz="3600" b="1" dirty="0">
                <a:solidFill>
                  <a:schemeClr val="accent6">
                    <a:lumMod val="50000"/>
                  </a:schemeClr>
                </a:solidFill>
              </a:rPr>
              <a:t> </a:t>
            </a:r>
            <a:r>
              <a:rPr lang="en-US" sz="3600" b="1" dirty="0" err="1">
                <a:solidFill>
                  <a:schemeClr val="accent6">
                    <a:lumMod val="50000"/>
                  </a:schemeClr>
                </a:solidFill>
              </a:rPr>
              <a:t>bersolat</a:t>
            </a:r>
            <a:r>
              <a:rPr lang="en-US" sz="3600" b="1" dirty="0">
                <a:solidFill>
                  <a:schemeClr val="accent6">
                    <a:lumMod val="50000"/>
                  </a:schemeClr>
                </a:solidFill>
              </a:rPr>
              <a:t> </a:t>
            </a:r>
            <a:r>
              <a:rPr lang="en-US" sz="3600" b="1" dirty="0" err="1">
                <a:solidFill>
                  <a:schemeClr val="accent6">
                    <a:lumMod val="50000"/>
                  </a:schemeClr>
                </a:solidFill>
              </a:rPr>
              <a:t>Asar</a:t>
            </a:r>
            <a:r>
              <a:rPr lang="en-US" sz="3600" b="1" dirty="0">
                <a:solidFill>
                  <a:schemeClr val="accent6">
                    <a:lumMod val="50000"/>
                  </a:schemeClr>
                </a:solidFill>
              </a:rPr>
              <a:t> </a:t>
            </a:r>
            <a:r>
              <a:rPr lang="en-US" sz="3600" b="1" dirty="0" err="1">
                <a:solidFill>
                  <a:schemeClr val="accent6">
                    <a:lumMod val="50000"/>
                  </a:schemeClr>
                </a:solidFill>
              </a:rPr>
              <a:t>melainkan</a:t>
            </a:r>
            <a:r>
              <a:rPr lang="en-US" sz="3600" b="1" dirty="0">
                <a:solidFill>
                  <a:schemeClr val="accent6">
                    <a:lumMod val="50000"/>
                  </a:schemeClr>
                </a:solidFill>
              </a:rPr>
              <a:t> di </a:t>
            </a:r>
            <a:r>
              <a:rPr lang="en-US" sz="3600" b="1" dirty="0" err="1">
                <a:solidFill>
                  <a:schemeClr val="accent6">
                    <a:lumMod val="50000"/>
                  </a:schemeClr>
                </a:solidFill>
              </a:rPr>
              <a:t>perkampungan</a:t>
            </a:r>
            <a:r>
              <a:rPr lang="en-US" sz="3600" b="1" dirty="0">
                <a:solidFill>
                  <a:schemeClr val="accent6">
                    <a:lumMod val="50000"/>
                  </a:schemeClr>
                </a:solidFill>
              </a:rPr>
              <a:t> </a:t>
            </a:r>
            <a:r>
              <a:rPr lang="en-US" sz="3600" b="1" dirty="0" err="1">
                <a:solidFill>
                  <a:schemeClr val="accent6">
                    <a:lumMod val="50000"/>
                  </a:schemeClr>
                </a:solidFill>
              </a:rPr>
              <a:t>Bani</a:t>
            </a:r>
            <a:r>
              <a:rPr lang="en-US" sz="3600" b="1" dirty="0">
                <a:solidFill>
                  <a:schemeClr val="accent6">
                    <a:lumMod val="50000"/>
                  </a:schemeClr>
                </a:solidFill>
              </a:rPr>
              <a:t> </a:t>
            </a:r>
            <a:r>
              <a:rPr lang="en-US" sz="3600" b="1" dirty="0" err="1">
                <a:solidFill>
                  <a:schemeClr val="accent6">
                    <a:lumMod val="50000"/>
                  </a:schemeClr>
                </a:solidFill>
              </a:rPr>
              <a:t>Quraizhah</a:t>
            </a:r>
            <a:r>
              <a:rPr lang="en-US" sz="3600" b="1" dirty="0">
                <a:solidFill>
                  <a:schemeClr val="accent6">
                    <a:lumMod val="50000"/>
                  </a:schemeClr>
                </a:solidFill>
              </a:rPr>
              <a:t>.”</a:t>
            </a:r>
          </a:p>
        </p:txBody>
      </p:sp>
      <p:sp>
        <p:nvSpPr>
          <p:cNvPr id="3" name="Rectangle 2"/>
          <p:cNvSpPr/>
          <p:nvPr/>
        </p:nvSpPr>
        <p:spPr>
          <a:xfrm>
            <a:off x="1258333" y="1219200"/>
            <a:ext cx="6590267" cy="2308324"/>
          </a:xfrm>
          <a:prstGeom prst="rect">
            <a:avLst/>
          </a:prstGeom>
        </p:spPr>
        <p:txBody>
          <a:bodyPr wrap="none">
            <a:spAutoFit/>
          </a:bodyPr>
          <a:lstStyle/>
          <a:p>
            <a:pPr algn="ctr"/>
            <a:r>
              <a:rPr lang="ar-SA" sz="7200" dirty="0"/>
              <a:t>لَا يُصَلِّيَنَّ أَحَدٌ </a:t>
            </a:r>
            <a:r>
              <a:rPr lang="ar-SA" sz="7200" dirty="0" smtClean="0"/>
              <a:t>الْعَصْرَ </a:t>
            </a:r>
            <a:endParaRPr lang="en-US" sz="7200" dirty="0" smtClean="0"/>
          </a:p>
          <a:p>
            <a:pPr algn="ctr"/>
            <a:r>
              <a:rPr lang="ar-SA" sz="7200" dirty="0" smtClean="0"/>
              <a:t>إِلَّا </a:t>
            </a:r>
            <a:r>
              <a:rPr lang="ar-SA" sz="7200" dirty="0"/>
              <a:t>فِي بَنِي قُرَيْظَةَ</a:t>
            </a:r>
            <a:endParaRPr lang="en-US" sz="7200" dirty="0"/>
          </a:p>
        </p:txBody>
      </p:sp>
      <p:sp>
        <p:nvSpPr>
          <p:cNvPr id="4" name="Rectangle 3"/>
          <p:cNvSpPr/>
          <p:nvPr/>
        </p:nvSpPr>
        <p:spPr>
          <a:xfrm>
            <a:off x="5105400" y="6172200"/>
            <a:ext cx="3367204" cy="369332"/>
          </a:xfrm>
          <a:prstGeom prst="rect">
            <a:avLst/>
          </a:prstGeom>
        </p:spPr>
        <p:txBody>
          <a:bodyPr wrap="none">
            <a:spAutoFit/>
          </a:bodyPr>
          <a:lstStyle/>
          <a:p>
            <a:r>
              <a:rPr lang="ms-MY" b="1" i="1" dirty="0">
                <a:solidFill>
                  <a:srgbClr val="C00000"/>
                </a:solidFill>
              </a:rPr>
              <a:t>(Riwayat al-Bukhari dan Muslim</a:t>
            </a:r>
            <a:r>
              <a:rPr lang="ms-MY" b="1" i="1" dirty="0" smtClean="0">
                <a:solidFill>
                  <a:srgbClr val="C00000"/>
                </a:solidFill>
              </a:rPr>
              <a:t>)</a:t>
            </a:r>
            <a:endParaRPr lang="en-US" b="1" i="1" dirty="0">
              <a:solidFill>
                <a:srgbClr val="C00000"/>
              </a:solidFill>
            </a:endParaRPr>
          </a:p>
        </p:txBody>
      </p:sp>
    </p:spTree>
    <p:extLst>
      <p:ext uri="{BB962C8B-B14F-4D97-AF65-F5344CB8AC3E}">
        <p14:creationId xmlns:p14="http://schemas.microsoft.com/office/powerpoint/2010/main" val="1699951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457200" y="1333500"/>
            <a:ext cx="8229600" cy="876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Para sahabat yang telah ditugaskan pergi ke perkampungan Bani Quraizhah, mereka berselisih pendapat mengenai hal ini</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 name="Oval 1"/>
          <p:cNvSpPr/>
          <p:nvPr/>
        </p:nvSpPr>
        <p:spPr>
          <a:xfrm>
            <a:off x="533400" y="228600"/>
            <a:ext cx="8153400" cy="609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Keterangan Hadis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own Arrow 5"/>
          <p:cNvSpPr/>
          <p:nvPr/>
        </p:nvSpPr>
        <p:spPr>
          <a:xfrm>
            <a:off x="4343400" y="838200"/>
            <a:ext cx="514350" cy="4572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Down Arrow 4"/>
          <p:cNvSpPr/>
          <p:nvPr/>
        </p:nvSpPr>
        <p:spPr>
          <a:xfrm>
            <a:off x="2459355" y="2209800"/>
            <a:ext cx="514350" cy="4953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171450" y="2743200"/>
            <a:ext cx="4171950" cy="26555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sz="2000" b="1" dirty="0">
                <a:ln w="1905"/>
                <a:solidFill>
                  <a:schemeClr val="accent5">
                    <a:lumMod val="50000"/>
                  </a:schemeClr>
                </a:solidFill>
                <a:effectLst>
                  <a:innerShdw blurRad="69850" dist="43180" dir="5400000">
                    <a:srgbClr val="000000">
                      <a:alpha val="65000"/>
                    </a:srgbClr>
                  </a:innerShdw>
                </a:effectLst>
              </a:rPr>
              <a:t>Ada yang mengambil penjelasan secara zahir dari perkataan Rasulullah SAW, iaitu perintah supaya dilaksanakan solat Asar hanya setelah sampai ke perkampungan tersebut walaupun terlewat dari waktu</a:t>
            </a:r>
            <a:endParaRPr lang="en-US" sz="2000" b="1" dirty="0">
              <a:ln w="1905"/>
              <a:solidFill>
                <a:schemeClr val="accent5">
                  <a:lumMod val="50000"/>
                </a:schemeClr>
              </a:solidFill>
              <a:effectLst>
                <a:innerShdw blurRad="69850" dist="43180" dir="5400000">
                  <a:srgbClr val="000000">
                    <a:alpha val="65000"/>
                  </a:srgbClr>
                </a:innerShdw>
              </a:effectLst>
            </a:endParaRPr>
          </a:p>
        </p:txBody>
      </p:sp>
      <p:sp>
        <p:nvSpPr>
          <p:cNvPr id="8" name="Rounded Rectangle 7"/>
          <p:cNvSpPr/>
          <p:nvPr/>
        </p:nvSpPr>
        <p:spPr>
          <a:xfrm>
            <a:off x="4572000" y="2743200"/>
            <a:ext cx="4410075" cy="26555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sz="2000" b="1" dirty="0" smtClean="0">
                <a:ln w="1905"/>
                <a:solidFill>
                  <a:schemeClr val="accent5">
                    <a:lumMod val="50000"/>
                  </a:schemeClr>
                </a:solidFill>
                <a:effectLst>
                  <a:innerShdw blurRad="69850" dist="43180" dir="5400000">
                    <a:srgbClr val="000000">
                      <a:alpha val="65000"/>
                    </a:srgbClr>
                  </a:innerShdw>
                </a:effectLst>
              </a:rPr>
              <a:t>Ada </a:t>
            </a:r>
            <a:r>
              <a:rPr lang="sv-SE" sz="2000" b="1" dirty="0">
                <a:ln w="1905"/>
                <a:solidFill>
                  <a:schemeClr val="accent5">
                    <a:lumMod val="50000"/>
                  </a:schemeClr>
                </a:solidFill>
                <a:effectLst>
                  <a:innerShdw blurRad="69850" dist="43180" dir="5400000">
                    <a:srgbClr val="000000">
                      <a:alpha val="65000"/>
                    </a:srgbClr>
                  </a:innerShdw>
                </a:effectLst>
              </a:rPr>
              <a:t>kalangan sahabat yang menafsirkan semangat dari maksud arahan Nabi tersebut ialah supaya bersegera sampai ke destinasi yang diarahkan, lalu mereka bersolat Asar di awal waktu sebagaimana keutamaannya walaupun belum tiba di destinasi</a:t>
            </a:r>
            <a:endParaRPr lang="en-US" sz="2000" b="1" dirty="0">
              <a:ln w="1905"/>
              <a:solidFill>
                <a:schemeClr val="accent5">
                  <a:lumMod val="50000"/>
                </a:schemeClr>
              </a:solidFill>
              <a:effectLst>
                <a:innerShdw blurRad="69850" dist="43180" dir="5400000">
                  <a:srgbClr val="000000">
                    <a:alpha val="65000"/>
                  </a:srgbClr>
                </a:innerShdw>
              </a:effectLst>
            </a:endParaRPr>
          </a:p>
        </p:txBody>
      </p:sp>
      <p:sp>
        <p:nvSpPr>
          <p:cNvPr id="9" name="Down Arrow 8"/>
          <p:cNvSpPr/>
          <p:nvPr/>
        </p:nvSpPr>
        <p:spPr>
          <a:xfrm>
            <a:off x="6481762" y="2209800"/>
            <a:ext cx="514350" cy="4953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ounded Rectangle 9"/>
          <p:cNvSpPr/>
          <p:nvPr/>
        </p:nvSpPr>
        <p:spPr>
          <a:xfrm>
            <a:off x="457200" y="5715000"/>
            <a:ext cx="8229600" cy="876300"/>
          </a:xfrm>
          <a:prstGeom prst="roundRect">
            <a:avLst/>
          </a:prstGeom>
          <a:noFill/>
          <a:ln w="60325"/>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b="1" dirty="0" smtClean="0">
                <a:ln w="1905"/>
                <a:solidFill>
                  <a:schemeClr val="bg1"/>
                </a:solidFill>
                <a:effectLst>
                  <a:innerShdw blurRad="69850" dist="43180" dir="5400000">
                    <a:srgbClr val="000000">
                      <a:alpha val="65000"/>
                    </a:srgbClr>
                  </a:innerShdw>
                </a:effectLst>
              </a:rPr>
              <a:t>Baginda </a:t>
            </a:r>
            <a:r>
              <a:rPr lang="sv-SE" sz="2400" b="1" dirty="0">
                <a:ln w="1905"/>
                <a:solidFill>
                  <a:schemeClr val="bg1"/>
                </a:solidFill>
                <a:effectLst>
                  <a:innerShdw blurRad="69850" dist="43180" dir="5400000">
                    <a:srgbClr val="000000">
                      <a:alpha val="65000"/>
                    </a:srgbClr>
                  </a:innerShdw>
                </a:effectLst>
              </a:rPr>
              <a:t>tidak menyalahkan mana-mana pihak dan memberi pengakuan terhadap perbezaan pandangan ini</a:t>
            </a:r>
            <a:endParaRPr lang="en-US" sz="24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73892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00200"/>
            <a:ext cx="6629400" cy="609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Berlapang dada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533400" y="304800"/>
            <a:ext cx="8001000" cy="7620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Adab-adab Apabila Berbeza Pandangan</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066800" y="1371600"/>
            <a:ext cx="1981200" cy="6096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384810" y="2514600"/>
            <a:ext cx="8301990" cy="3962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Berlapang dada telah menjadi amalan di kalangan para ulama Salaf ketika berhadapan dengan khilaf sesama mereka. Walaupun terdapat banyak percanggahan pandangan, namun mereka tetap saling hormat-menghormati di antara satu sama lain dan tidak menyebabkan ikatan kasih sayang terlerai. Mereka mempunyai nilai akhlak dan adab yang tinggi selaras dengan satu prinsip yang dipegang iaitu : “Mazhab kami betul yang berkemungkinan ada salahnya. Mazhab selain kami salah yang kemungkinan ada betulnya.”</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42"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00200"/>
            <a:ext cx="6629400" cy="609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Berprasangka Baik</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533400" y="304800"/>
            <a:ext cx="8001000" cy="7620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Adab-adab Apabila Berbeza Pandangan</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066800" y="1371600"/>
            <a:ext cx="1981200" cy="6096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765810" y="2514600"/>
            <a:ext cx="7539990" cy="36576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tx1"/>
                </a:solidFill>
                <a:effectLst>
                  <a:innerShdw blurRad="69850" dist="43180" dir="5400000">
                    <a:srgbClr val="000000">
                      <a:alpha val="65000"/>
                    </a:srgbClr>
                  </a:innerShdw>
                </a:effectLst>
              </a:rPr>
              <a:t>Di antara akhlak asas yang penting di dalam pergaulan dan perhubungan sesama umat Islam ialah berprasangka baik kepada orang lain. Sebaliknya, prasangka buruk merupakan perangai jahat yang dikecam oleh </a:t>
            </a:r>
            <a:r>
              <a:rPr lang="sv-SE" sz="3200" b="1" dirty="0" smtClean="0">
                <a:ln w="1905"/>
                <a:solidFill>
                  <a:schemeClr val="tx1"/>
                </a:solidFill>
                <a:effectLst>
                  <a:innerShdw blurRad="69850" dist="43180" dir="5400000">
                    <a:srgbClr val="000000">
                      <a:alpha val="65000"/>
                    </a:srgbClr>
                  </a:innerShdw>
                </a:effectLst>
              </a:rPr>
              <a:t>al-Quran.</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523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42"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765810" y="1600200"/>
            <a:ext cx="7688580" cy="609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                   Berusaha </a:t>
            </a:r>
            <a:r>
              <a:rPr lang="sv-SE" sz="2800" b="1" dirty="0">
                <a:ln w="1905"/>
                <a:solidFill>
                  <a:schemeClr val="accent5">
                    <a:lumMod val="50000"/>
                  </a:schemeClr>
                </a:solidFill>
                <a:effectLst>
                  <a:innerShdw blurRad="69850" dist="43180" dir="5400000">
                    <a:srgbClr val="000000">
                      <a:alpha val="65000"/>
                    </a:srgbClr>
                  </a:innerShdw>
                </a:effectLst>
              </a:rPr>
              <a:t>Menyatukan Pendapat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533400" y="304800"/>
            <a:ext cx="8001000" cy="7620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Adab-adab Apabila Berbeza Pandangan</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750570" y="1447800"/>
            <a:ext cx="1981200" cy="6096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685800" y="2514600"/>
            <a:ext cx="7688580" cy="3962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Mencuba sedaya-upaya yang mungkin untuk menghindari permasalahan khilafiyyah yang boleh mendatangkan fitnah kepada golongan awam. Berpegang teguhlah dengan etika perbincangan dan hindarkan diri dari perdebatan dan perbalahan yang tidak menguntungkan Islam. Kita juga perlu berusaha untuk menyatukan pendapat yang pelbagai sekiranya ia boleh disatukan dengan didasari akhlak dan adab Islam. Ini kerana tugas menyatukan umat supaya tidak berlaku perpecahan adalah tanggungjawab </a:t>
            </a:r>
            <a:r>
              <a:rPr lang="sv-SE" sz="2400" b="1" dirty="0" smtClean="0">
                <a:ln w="1905"/>
                <a:solidFill>
                  <a:schemeClr val="tx1"/>
                </a:solidFill>
                <a:effectLst>
                  <a:innerShdw blurRad="69850" dist="43180" dir="5400000">
                    <a:srgbClr val="000000">
                      <a:alpha val="65000"/>
                    </a:srgbClr>
                  </a:innerShdw>
                </a:effectLst>
              </a:rPr>
              <a:t>bersama. </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9264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42"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2900" y="990600"/>
            <a:ext cx="3390900" cy="2438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tx1"/>
                </a:solidFill>
                <a:effectLst>
                  <a:innerShdw blurRad="69850" dist="43180" dir="5400000">
                    <a:srgbClr val="000000">
                      <a:alpha val="65000"/>
                    </a:srgbClr>
                  </a:innerShdw>
                </a:effectLst>
              </a:rPr>
              <a:t>Perbahasan </a:t>
            </a:r>
            <a:r>
              <a:rPr lang="sv-SE" sz="2400" b="1" dirty="0">
                <a:ln w="1905"/>
                <a:solidFill>
                  <a:schemeClr val="tx1"/>
                </a:solidFill>
                <a:effectLst>
                  <a:innerShdw blurRad="69850" dist="43180" dir="5400000">
                    <a:srgbClr val="000000">
                      <a:alpha val="65000"/>
                    </a:srgbClr>
                  </a:innerShdw>
                </a:effectLst>
              </a:rPr>
              <a:t>masalah khilafiyyah ini tidak wajar diperbesarkan dan saling menyalahkan antara satu sama lain</a:t>
            </a:r>
            <a:endParaRPr lang="en-US" sz="24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1524000" y="152400"/>
            <a:ext cx="5867400" cy="609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KESIMPULAN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Chevron 8"/>
          <p:cNvSpPr/>
          <p:nvPr/>
        </p:nvSpPr>
        <p:spPr>
          <a:xfrm rot="5400000">
            <a:off x="4190046" y="4481514"/>
            <a:ext cx="672467"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457200" y="3657600"/>
            <a:ext cx="8229600" cy="1282068"/>
          </a:xfrm>
          <a:prstGeom prst="roundRect">
            <a:avLst/>
          </a:prstGeom>
          <a:solidFill>
            <a:schemeClr val="accent2">
              <a:lumMod val="20000"/>
              <a:lumOff val="80000"/>
              <a:alpha val="92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C00000"/>
                </a:solidFill>
                <a:effectLst>
                  <a:innerShdw blurRad="69850" dist="43180" dir="5400000">
                    <a:srgbClr val="000000">
                      <a:alpha val="65000"/>
                    </a:srgbClr>
                  </a:innerShdw>
                </a:effectLst>
              </a:rPr>
              <a:t>Apa yang penting bagi umat Islam ialah berganding bahu menegakkan Syariat Islam dalam diri, rumahtangga, masyarakat dan negara</a:t>
            </a:r>
            <a:endParaRPr lang="en-US" sz="2400" b="1" dirty="0">
              <a:ln w="1905"/>
              <a:solidFill>
                <a:srgbClr val="C00000"/>
              </a:solidFill>
              <a:effectLst>
                <a:innerShdw blurRad="69850" dist="43180" dir="5400000">
                  <a:srgbClr val="000000">
                    <a:alpha val="65000"/>
                  </a:srgbClr>
                </a:innerShdw>
              </a:effectLst>
            </a:endParaRPr>
          </a:p>
        </p:txBody>
      </p:sp>
      <p:sp>
        <p:nvSpPr>
          <p:cNvPr id="6" name="Rounded Rectangle 5"/>
          <p:cNvSpPr/>
          <p:nvPr/>
        </p:nvSpPr>
        <p:spPr>
          <a:xfrm>
            <a:off x="5067300" y="1219200"/>
            <a:ext cx="3390900" cy="2007870"/>
          </a:xfrm>
          <a:prstGeom prst="roundRect">
            <a:avLst/>
          </a:prstGeom>
          <a:solidFill>
            <a:schemeClr val="bg1"/>
          </a:solid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Ini kerana khilaf dalam masalah furu’ (cabangan) suatu yang tidak dapat dielakkan</a:t>
            </a:r>
            <a:endParaRPr lang="en-US" sz="2400" b="1" dirty="0">
              <a:ln w="1905"/>
              <a:solidFill>
                <a:schemeClr val="tx1"/>
              </a:solidFill>
              <a:effectLst>
                <a:innerShdw blurRad="69850" dist="43180" dir="5400000">
                  <a:srgbClr val="000000">
                    <a:alpha val="65000"/>
                  </a:srgbClr>
                </a:innerShdw>
              </a:effectLst>
            </a:endParaRPr>
          </a:p>
        </p:txBody>
      </p:sp>
      <p:sp>
        <p:nvSpPr>
          <p:cNvPr id="2" name="Right Arrow 1"/>
          <p:cNvSpPr/>
          <p:nvPr/>
        </p:nvSpPr>
        <p:spPr>
          <a:xfrm>
            <a:off x="3810000" y="1905000"/>
            <a:ext cx="1257300" cy="533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ounded Rectangle 7"/>
          <p:cNvSpPr/>
          <p:nvPr/>
        </p:nvSpPr>
        <p:spPr>
          <a:xfrm>
            <a:off x="457200" y="5105400"/>
            <a:ext cx="8229600" cy="1600200"/>
          </a:xfrm>
          <a:prstGeom prst="roundRect">
            <a:avLst/>
          </a:prstGeom>
          <a:solidFill>
            <a:schemeClr val="accent2">
              <a:lumMod val="20000"/>
              <a:lumOff val="80000"/>
              <a:alpha val="92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C00000"/>
                </a:solidFill>
                <a:effectLst>
                  <a:innerShdw blurRad="69850" dist="43180" dir="5400000">
                    <a:srgbClr val="000000">
                      <a:alpha val="65000"/>
                    </a:srgbClr>
                  </a:innerShdw>
                </a:effectLst>
              </a:rPr>
              <a:t>Sesungguhnya perbalahan mengakibatkan permusuhan sesama sendiri dan hanya merosakkan kesatuan umat, mencacatkan keharmonian serta menempah kelemahan dan kekalahan kaum muslimin</a:t>
            </a:r>
            <a:endParaRPr lang="en-US" sz="2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000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956608"/>
            <a:ext cx="8534400" cy="193899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لاإِلهَ إِلا اللهُ وَحْدَهُ لا شَرِيْكَ لَهُ، وَأَشْهَدُ أَنَّ سَيِّدَنَا مُحَمَّدًا عَبْدُهُ وَرَسُوْلُهُ</a:t>
            </a:r>
          </a:p>
        </p:txBody>
      </p:sp>
      <p:sp>
        <p:nvSpPr>
          <p:cNvPr id="5" name="TextBox 4"/>
          <p:cNvSpPr txBox="1"/>
          <p:nvPr/>
        </p:nvSpPr>
        <p:spPr>
          <a:xfrm>
            <a:off x="343147" y="3089970"/>
            <a:ext cx="8533906"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990600"/>
            <a:ext cx="8153400" cy="550920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bg2">
                    <a:lumMod val="25000"/>
                  </a:schemeClr>
                </a:solidFill>
              </a:rPr>
              <a:t>Ya Allah, wahai Zat Yang Maha </a:t>
            </a:r>
            <a:r>
              <a:rPr lang="ms-MY" sz="3200" b="1" dirty="0" smtClean="0">
                <a:solidFill>
                  <a:schemeClr val="bg2">
                    <a:lumMod val="25000"/>
                  </a:schemeClr>
                </a:solidFill>
              </a:rPr>
              <a:t>Pengasih . . .</a:t>
            </a:r>
            <a:endParaRPr lang="ms-MY" sz="3200" b="1" dirty="0">
              <a:solidFill>
                <a:schemeClr val="bg2">
                  <a:lumMod val="25000"/>
                </a:schemeClr>
              </a:solidFill>
            </a:endParaRPr>
          </a:p>
          <a:p>
            <a:pPr algn="just"/>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a:t>
            </a:r>
            <a:r>
              <a:rPr lang="ms-MY" sz="3200" b="1" dirty="0" smtClean="0">
                <a:solidFill>
                  <a:schemeClr val="accent5">
                    <a:lumMod val="50000"/>
                  </a:schemeClr>
                </a:solidFill>
              </a:rPr>
              <a:t>tersembunyi . . .</a:t>
            </a:r>
          </a:p>
          <a:p>
            <a:pPr algn="just"/>
            <a:endParaRPr lang="ms-MY" sz="3200" b="1" dirty="0">
              <a:solidFill>
                <a:schemeClr val="accent5">
                  <a:lumMod val="50000"/>
                </a:schemeClr>
              </a:solidFill>
            </a:endParaRPr>
          </a:p>
          <a:p>
            <a:pPr algn="ctr"/>
            <a:r>
              <a:rPr lang="ms-MY" sz="3200" b="1" dirty="0">
                <a:solidFill>
                  <a:schemeClr val="bg2">
                    <a:lumMod val="25000"/>
                  </a:schemeClr>
                </a:solidFill>
              </a:rPr>
              <a:t>Sesungguhnya Engkau Maha </a:t>
            </a:r>
            <a:r>
              <a:rPr lang="ms-MY" sz="3200" b="1" dirty="0" smtClean="0">
                <a:solidFill>
                  <a:schemeClr val="bg2">
                    <a:lumMod val="25000"/>
                  </a:schemeClr>
                </a:solidFill>
              </a:rPr>
              <a:t>Berkuasa</a:t>
            </a:r>
          </a:p>
          <a:p>
            <a:pPr algn="ctr"/>
            <a:r>
              <a:rPr lang="ms-MY" sz="3200" b="1" dirty="0" smtClean="0">
                <a:solidFill>
                  <a:schemeClr val="bg2">
                    <a:lumMod val="25000"/>
                  </a:schemeClr>
                </a:solidFill>
              </a:rPr>
              <a:t> </a:t>
            </a:r>
            <a:r>
              <a:rPr lang="ms-MY" sz="3200" b="1" dirty="0">
                <a:solidFill>
                  <a:schemeClr val="bg2">
                    <a:lumMod val="25000"/>
                  </a:schemeClr>
                </a:solidFill>
              </a:rPr>
              <a:t>atas segala </a:t>
            </a:r>
            <a:r>
              <a:rPr lang="ms-MY" sz="3200" b="1" dirty="0" smtClean="0">
                <a:solidFill>
                  <a:schemeClr val="bg2">
                    <a:lumMod val="25000"/>
                  </a:schemeClr>
                </a:solidFill>
              </a:rPr>
              <a:t>sesuatu </a:t>
            </a:r>
            <a:endParaRPr lang="ms-MY" sz="3200" b="1" dirty="0">
              <a:solidFill>
                <a:schemeClr val="accent5">
                  <a:lumMod val="50000"/>
                </a:schemeClr>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3884" y="1066800"/>
            <a:ext cx="8382001"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 ، وَمَنْ تَبِعَهُمْ بِإِحْسَانٍ إِلَى يَوْمِ الدِّيْنِ </a:t>
            </a:r>
          </a:p>
        </p:txBody>
      </p:sp>
      <p:sp>
        <p:nvSpPr>
          <p:cNvPr id="4" name="TextBox 3"/>
          <p:cNvSpPr txBox="1"/>
          <p:nvPr/>
        </p:nvSpPr>
        <p:spPr>
          <a:xfrm>
            <a:off x="304800" y="3048000"/>
            <a:ext cx="845820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1938992"/>
          </a:xfrm>
          <a:prstGeom prst="rect">
            <a:avLst/>
          </a:prstGeom>
          <a:solidFill>
            <a:srgbClr val="7030A0">
              <a:alpha val="51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بِتَقْوَى اللهِ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يُحِبُّ الْمُتَّقِينَ.</a:t>
            </a:r>
            <a:endParaRPr lang="en-US"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81000" y="3048000"/>
            <a:ext cx="83820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sebaik-baik</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persiapan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bekalan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dibawa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bertemu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nanti</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600200" y="2286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Tajuk</a:t>
            </a:r>
            <a:r>
              <a:rPr lang="en-US" sz="4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 Khutbah </a:t>
            </a:r>
            <a:r>
              <a:rPr lang="en-US" sz="48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Hari</a:t>
            </a:r>
            <a:r>
              <a:rPr lang="en-US" sz="4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 </a:t>
            </a:r>
            <a:r>
              <a:rPr lang="en-US" sz="48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Ini</a:t>
            </a:r>
            <a:r>
              <a:rPr lang="en-US" sz="4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 :</a:t>
            </a:r>
            <a:endParaRPr lang="en-US"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endParaRPr>
          </a:p>
        </p:txBody>
      </p:sp>
      <p:sp>
        <p:nvSpPr>
          <p:cNvPr id="6" name="Rectangle 5"/>
          <p:cNvSpPr/>
          <p:nvPr/>
        </p:nvSpPr>
        <p:spPr>
          <a:xfrm>
            <a:off x="304800" y="1676400"/>
            <a:ext cx="8534400" cy="4770537"/>
          </a:xfrm>
          <a:prstGeom prst="rect">
            <a:avLst/>
          </a:prstGeom>
          <a:noFill/>
          <a:scene3d>
            <a:camera prst="perspectiveAbove"/>
            <a:lightRig rig="threePt" dir="t"/>
          </a:scene3d>
        </p:spPr>
        <p:txBody>
          <a:bodyPr wrap="square" lIns="91440" tIns="45720" rIns="91440" bIns="45720">
            <a:spAutoFit/>
            <a:sp3d extrusionH="57150">
              <a:bevelT w="38100" h="38100" prst="angle"/>
            </a:sp3d>
          </a:bodyPr>
          <a:lstStyle/>
          <a:p>
            <a:pPr algn="ctr"/>
            <a:r>
              <a:rPr lang="fi-FI" sz="7600" b="1" dirty="0">
                <a:ln w="900" cmpd="sng">
                  <a:solidFill>
                    <a:schemeClr val="accent1">
                      <a:satMod val="190000"/>
                      <a:alpha val="55000"/>
                    </a:schemeClr>
                  </a:solidFill>
                  <a:prstDash val="solid"/>
                </a:ln>
                <a:solidFill>
                  <a:schemeClr val="accent1">
                    <a:satMod val="200000"/>
                    <a:tint val="3000"/>
                  </a:schemeClr>
                </a:solidFill>
                <a:effectLst>
                  <a:glow rad="139700">
                    <a:schemeClr val="accent5">
                      <a:satMod val="175000"/>
                      <a:alpha val="40000"/>
                    </a:schemeClr>
                  </a:glow>
                  <a:innerShdw blurRad="101600" dist="76200" dir="5400000">
                    <a:schemeClr val="accent1">
                      <a:satMod val="190000"/>
                      <a:tint val="100000"/>
                      <a:alpha val="74000"/>
                    </a:schemeClr>
                  </a:innerShdw>
                </a:effectLst>
                <a:latin typeface="Berlin Sans FB Demi" panose="020E0802020502020306" pitchFamily="34" charset="0"/>
              </a:rPr>
              <a:t> “BIJAKSANA MENGURUSKAN PERBEZAAN PANDANGAN”</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chemeClr val="accent2"/>
                                        </p:clrVal>
                                      </p:to>
                                    </p:set>
                                    <p:set>
                                      <p:cBhvr>
                                        <p:cTn id="9" dur="500" fill="hold"/>
                                        <p:tgtEl>
                                          <p:spTgt spid="6">
                                            <p:txEl>
                                              <p:pRg st="0" end="0"/>
                                            </p:txEl>
                                          </p:spTgt>
                                        </p:tgtEl>
                                        <p:attrNameLst>
                                          <p:attrName>fillcolor</p:attrName>
                                        </p:attrNameLst>
                                      </p:cBhvr>
                                      <p:to>
                                        <p:clrVal>
                                          <a:schemeClr val="accent2"/>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281488" y="679451"/>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196341" y="160338"/>
            <a:ext cx="7239000" cy="7620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PESANAN  KHATIB</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460374" y="1295400"/>
            <a:ext cx="7159625" cy="1371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Mendengar </a:t>
            </a:r>
            <a:r>
              <a:rPr lang="sv-SE" sz="3000" b="1" dirty="0">
                <a:ln w="1905"/>
                <a:solidFill>
                  <a:schemeClr val="accent5">
                    <a:lumMod val="50000"/>
                  </a:schemeClr>
                </a:solidFill>
                <a:effectLst>
                  <a:innerShdw blurRad="69850" dist="43180" dir="5400000">
                    <a:srgbClr val="000000">
                      <a:alpha val="65000"/>
                    </a:srgbClr>
                  </a:innerShdw>
                </a:effectLst>
              </a:rPr>
              <a:t>khutbah adalah sebahagian kesempurnaan solat Jumaat itu sendiri</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2" name="AutoShape 2" descr="B'jue Corner: Mematikan Telefon Bimbit Ketika Sol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1.bp.blogspot.com/-7dAbroxJCt0/W6VisnU-dfI/AAAAAAAANT4/9fegd-amS8E3vF70UFqSUC9rF0sqIh0bgCLcBGAs/s1600/imag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a:xfrm>
            <a:off x="1143000" y="2590800"/>
            <a:ext cx="7010400" cy="1447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Sila </a:t>
            </a:r>
            <a:r>
              <a:rPr lang="sv-SE" sz="3000" b="1" dirty="0">
                <a:ln w="1905"/>
                <a:solidFill>
                  <a:schemeClr val="accent5">
                    <a:lumMod val="50000"/>
                  </a:schemeClr>
                </a:solidFill>
                <a:effectLst>
                  <a:innerShdw blurRad="69850" dist="43180" dir="5400000">
                    <a:srgbClr val="000000">
                      <a:alpha val="65000"/>
                    </a:srgbClr>
                  </a:innerShdw>
                </a:effectLst>
              </a:rPr>
              <a:t>beri tumpuan sebaik mungkin kepada khutbah yang disampaikan</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9"/>
          <p:cNvSpPr/>
          <p:nvPr/>
        </p:nvSpPr>
        <p:spPr>
          <a:xfrm>
            <a:off x="1981200" y="3886200"/>
            <a:ext cx="6781800" cy="1447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a:ln w="1905"/>
                <a:solidFill>
                  <a:schemeClr val="accent5">
                    <a:lumMod val="50000"/>
                  </a:schemeClr>
                </a:solidFill>
                <a:effectLst>
                  <a:innerShdw blurRad="69850" dist="43180" dir="5400000">
                    <a:srgbClr val="000000">
                      <a:alpha val="65000"/>
                    </a:srgbClr>
                  </a:innerShdw>
                </a:effectLst>
              </a:rPr>
              <a:t>Jangan leka dengan perkara </a:t>
            </a:r>
            <a:r>
              <a:rPr lang="sv-SE" sz="3000" b="1" dirty="0" smtClean="0">
                <a:ln w="1905"/>
                <a:solidFill>
                  <a:schemeClr val="accent5">
                    <a:lumMod val="50000"/>
                  </a:schemeClr>
                </a:solidFill>
                <a:effectLst>
                  <a:innerShdw blurRad="69850" dist="43180" dir="5400000">
                    <a:srgbClr val="000000">
                      <a:alpha val="65000"/>
                    </a:srgbClr>
                  </a:innerShdw>
                </a:effectLst>
              </a:rPr>
              <a:t>lain</a:t>
            </a:r>
            <a:endParaRPr lang="en-US" sz="30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4556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hevron 5"/>
          <p:cNvSpPr/>
          <p:nvPr/>
        </p:nvSpPr>
        <p:spPr>
          <a:xfrm>
            <a:off x="5407343" y="1981200"/>
            <a:ext cx="837246" cy="54864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200400" y="636270"/>
            <a:ext cx="22860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Merupakan suatu </a:t>
            </a:r>
            <a:r>
              <a:rPr lang="sv-SE" sz="2800" b="1" dirty="0">
                <a:ln w="1905"/>
                <a:solidFill>
                  <a:schemeClr val="accent5">
                    <a:lumMod val="50000"/>
                  </a:schemeClr>
                </a:solidFill>
                <a:effectLst>
                  <a:innerShdw blurRad="69850" dist="43180" dir="5400000">
                    <a:srgbClr val="000000">
                      <a:alpha val="65000"/>
                    </a:srgbClr>
                  </a:innerShdw>
                </a:effectLst>
              </a:rPr>
              <a:t>lumrah dalam kehidupan manusia sejagat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3" name="Right Arrow 2"/>
          <p:cNvSpPr/>
          <p:nvPr/>
        </p:nvSpPr>
        <p:spPr>
          <a:xfrm>
            <a:off x="381000" y="457200"/>
            <a:ext cx="2743200" cy="914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000" b="1" dirty="0"/>
              <a:t>Perbezaan pendapat</a:t>
            </a:r>
            <a:endParaRPr lang="en-US" sz="2000" b="1" dirty="0"/>
          </a:p>
        </p:txBody>
      </p:sp>
      <p:sp>
        <p:nvSpPr>
          <p:cNvPr id="7" name="Right Arrow 6"/>
          <p:cNvSpPr/>
          <p:nvPr/>
        </p:nvSpPr>
        <p:spPr>
          <a:xfrm>
            <a:off x="377190" y="1801654"/>
            <a:ext cx="2743200" cy="914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000" b="1" dirty="0"/>
              <a:t>K</a:t>
            </a:r>
            <a:r>
              <a:rPr lang="ms-MY" sz="2000" b="1" dirty="0" smtClean="0"/>
              <a:t>ecenderungan</a:t>
            </a:r>
            <a:endParaRPr lang="en-US" sz="2000" b="1" dirty="0"/>
          </a:p>
        </p:txBody>
      </p:sp>
      <p:sp>
        <p:nvSpPr>
          <p:cNvPr id="9" name="Right Arrow 8"/>
          <p:cNvSpPr/>
          <p:nvPr/>
        </p:nvSpPr>
        <p:spPr>
          <a:xfrm>
            <a:off x="381000" y="1143000"/>
            <a:ext cx="2167890" cy="914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000" b="1" dirty="0" smtClean="0"/>
              <a:t>Keinginan</a:t>
            </a:r>
            <a:endParaRPr lang="en-US" sz="2000" b="1" dirty="0"/>
          </a:p>
        </p:txBody>
      </p:sp>
      <p:sp>
        <p:nvSpPr>
          <p:cNvPr id="10" name="Right Arrow 9"/>
          <p:cNvSpPr/>
          <p:nvPr/>
        </p:nvSpPr>
        <p:spPr>
          <a:xfrm>
            <a:off x="377190" y="2544604"/>
            <a:ext cx="2316480" cy="914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000" b="1" dirty="0" smtClean="0"/>
              <a:t>Pilihan</a:t>
            </a:r>
            <a:endParaRPr lang="en-US" sz="2000" b="1" dirty="0"/>
          </a:p>
        </p:txBody>
      </p:sp>
      <p:sp>
        <p:nvSpPr>
          <p:cNvPr id="11" name="Right Arrow 10"/>
          <p:cNvSpPr/>
          <p:nvPr/>
        </p:nvSpPr>
        <p:spPr>
          <a:xfrm>
            <a:off x="381000" y="3276600"/>
            <a:ext cx="2743200" cy="914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000" b="1" dirty="0" smtClean="0"/>
              <a:t>Sudut Pandang </a:t>
            </a:r>
            <a:endParaRPr lang="en-US" sz="2000" b="1" dirty="0"/>
          </a:p>
        </p:txBody>
      </p:sp>
      <p:sp>
        <p:nvSpPr>
          <p:cNvPr id="12" name="Rounded Rectangle 11"/>
          <p:cNvSpPr/>
          <p:nvPr/>
        </p:nvSpPr>
        <p:spPr>
          <a:xfrm>
            <a:off x="6248399" y="990600"/>
            <a:ext cx="2667000" cy="2819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chemeClr val="accent5">
                    <a:lumMod val="50000"/>
                  </a:schemeClr>
                </a:solidFill>
                <a:effectLst>
                  <a:innerShdw blurRad="69850" dist="43180" dir="5400000">
                    <a:srgbClr val="000000">
                      <a:alpha val="65000"/>
                    </a:srgbClr>
                  </a:innerShdw>
                </a:effectLst>
              </a:rPr>
              <a:t>Manusia tidak sentiasa berada pada satu garisan yang sama setiap masa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3" name="Rounded Rectangle 12"/>
          <p:cNvSpPr/>
          <p:nvPr/>
        </p:nvSpPr>
        <p:spPr>
          <a:xfrm>
            <a:off x="838200" y="4648200"/>
            <a:ext cx="7696200" cy="1828800"/>
          </a:xfrm>
          <a:prstGeom prst="roundRect">
            <a:avLst/>
          </a:prstGeom>
          <a:noFill/>
          <a:ln w="539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n w="1905"/>
                <a:solidFill>
                  <a:schemeClr val="bg1"/>
                </a:solidFill>
                <a:effectLst>
                  <a:innerShdw blurRad="69850" dist="43180" dir="5400000">
                    <a:srgbClr val="000000">
                      <a:alpha val="65000"/>
                    </a:srgbClr>
                  </a:innerShdw>
                </a:effectLst>
              </a:rPr>
              <a:t>Perbezaan pendapat bukanlah sesuatu yang tercela kerana ia adalah sunnatullah dalam ciptaan-Nya</a:t>
            </a:r>
            <a:endParaRPr lang="en-US" sz="36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48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12409698</TotalTime>
  <Words>1299</Words>
  <Application>Microsoft Office PowerPoint</Application>
  <PresentationFormat>On-screen Show (4:3)</PresentationFormat>
  <Paragraphs>148</Paragraphs>
  <Slides>37</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37</vt:i4>
      </vt:variant>
    </vt:vector>
  </HeadingPairs>
  <TitlesOfParts>
    <vt:vector size="54"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662</cp:revision>
  <dcterms:created xsi:type="dcterms:W3CDTF">2017-12-24T04:47:57Z</dcterms:created>
  <dcterms:modified xsi:type="dcterms:W3CDTF">2022-10-31T09:08:14Z</dcterms:modified>
</cp:coreProperties>
</file>